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enor Sans" charset="1" panose="02000000000000000000"/>
      <p:regular r:id="rId24"/>
    </p:embeddedFont>
    <p:embeddedFont>
      <p:font typeface="Clear Sans" charset="1" panose="020B0503030202020304"/>
      <p:regular r:id="rId25"/>
    </p:embeddedFont>
    <p:embeddedFont>
      <p:font typeface="Arimo" charset="1" panose="020B0604020202020204"/>
      <p:regular r:id="rId26"/>
    </p:embeddedFont>
    <p:embeddedFont>
      <p:font typeface="Clear Sans Medium" charset="1" panose="020B0603030202020304"/>
      <p:regular r:id="rId30"/>
    </p:embeddedFont>
    <p:embeddedFont>
      <p:font typeface="Times New Roman" charset="1" panose="02020603050405020304"/>
      <p:regular r:id="rId31"/>
    </p:embeddedFont>
    <p:embeddedFont>
      <p:font typeface="Arial" charset="1" panose="020B0604020202020204"/>
      <p:regular r:id="rId32"/>
    </p:embeddedFont>
    <p:embeddedFont>
      <p:font typeface="Cambria" charset="1" panose="02040503050406030204"/>
      <p:regular r:id="rId34"/>
    </p:embeddedFont>
    <p:embeddedFont>
      <p:font typeface="Open Sans Bold" charset="1" panose="020B0806030504020204"/>
      <p:regular r:id="rId35"/>
    </p:embeddedFont>
    <p:embeddedFont>
      <p:font typeface="Open Sans" charset="1" panose="020B0606030504020204"/>
      <p:regular r:id="rId36"/>
    </p:embeddedFont>
    <p:embeddedFont>
      <p:font typeface="Trebuchet MS" charset="1" panose="020B0603020202020204"/>
      <p:regular r:id="rId37"/>
    </p:embeddedFont>
    <p:embeddedFont>
      <p:font typeface="Consolas" charset="1" panose="020B0609020204030204"/>
      <p:regular r:id="rId39"/>
    </p:embeddedFont>
    <p:embeddedFont>
      <p:font typeface="Clear Sans Bold" charset="1" panose="020B08030302020203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2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Slides/notesSlide3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4.xml" Type="http://schemas.openxmlformats.org/officeDocument/2006/relationships/notesSlide"/><Relationship Id="rId41" Target="notesSlides/notesSlide5.xml" Type="http://schemas.openxmlformats.org/officeDocument/2006/relationships/notesSlide"/><Relationship Id="rId42" Target="notesSlides/notesSlide6.xml" Type="http://schemas.openxmlformats.org/officeDocument/2006/relationships/notesSlide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Modelos de Linguagem Grandes (LLMs) são treinados com dados públicos, que podem ser genéricos, desatualizados ou irrelevantes para contextos de negócios específicos.</a:t>
            </a:r>
          </a:p>
          <a:p>
            <a:r>
              <a:rPr lang="en-US"/>
              <a:t>Isso resulta em “alucinações“ e respostas imprecisas quando confrontados com perguntas sobre dados privados ou de domínio específico.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Geração Aumentada por Recuperação (RAG) soluciona o problema ao permitir que LLMs consultem dados privados antes de responder. O resultado: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como funciona?</a:t>
            </a:r>
          </a:p>
          <a:p>
            <a:r>
              <a:rPr lang="en-US"/>
              <a:t>Recuperação (Retrieval): Quando você faz uma pergunta, o sistema busca em uma base de dados específica (seus documentos, manuais da empresa ou internet) as informações mais relevantes.</a:t>
            </a:r>
          </a:p>
          <a:p>
            <a:r>
              <a:rPr lang="en-US"/>
              <a:t>Aumento (Augmentation): O sistema junta a sua pergunta com essas informações encontradas para dar um "contexto" à IA.</a:t>
            </a:r>
          </a:p>
          <a:p>
            <a:r>
              <a:rPr lang="en-US"/>
              <a:t>Geração (Generation): A IA lê a sua pergunta + o contexto e gera uma resposta precisa e fundamentada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O RAG tradicional,	baseado em busca vetorial, trata cada ‘chunk’ de dados como uma informação isolada. Ele é excelente para encontrar o documento mais relevante, mas ignora o contexto que vive nas relações entre diferentes documentos.</a:t>
            </a:r>
          </a:p>
          <a:p>
            <a:r>
              <a:rPr lang="en-US"/>
              <a:t/>
            </a:r>
          </a:p>
          <a:p>
            <a:r>
              <a:rPr lang="en-US"/>
              <a:t>A verdade muitas vezes não está em um único trecho de texto, mas sim na teia de conexões que liga várias informações.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Graph RAG vai além da busca por</a:t>
            </a:r>
          </a:p>
          <a:p>
            <a:r>
              <a:rPr lang="en-US"/>
              <a:t>similaridade.	Ele primeiro modela os dados como um grafo de conhecimento:</a:t>
            </a:r>
          </a:p>
          <a:p>
            <a:r>
              <a:rPr lang="en-US"/>
              <a:t>Nós: Entidades como pessoas, lugares e objetos (ex: James Ryder, Hotel Cosmopolitan, a joia).</a:t>
            </a:r>
          </a:p>
          <a:p>
            <a:r>
              <a:rPr lang="en-US"/>
              <a:t>Arestas: As relações entre eles (ex:</a:t>
            </a:r>
          </a:p>
          <a:p>
            <a:r>
              <a:rPr lang="en-US"/>
              <a:t>’trabalha em’,	é dono de’,	estava em’).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Graph RAG analisa as conexões na história. Ele descobre que, embora John Homer seja mencionado como acusado, é James Ryder quem possui múltiplas conexões com a cena do crime, a dona da joia e as tentativas de se livrar dela. O grafo revela que o caminho de evidências aponta diretamente para Ryder. Com este contexto relacional, o LLM chega à conclusão correta.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Autonomous Database elimina a</a:t>
            </a:r>
          </a:p>
          <a:p>
            <a:r>
              <a:rPr lang="en-US"/>
              <a:t>complexidade ao tratar grafos e vetores como</a:t>
            </a:r>
          </a:p>
          <a:p>
            <a:r>
              <a:rPr lang="en-US"/>
              <a:t>tipos de dados nativos, ao lado de dados</a:t>
            </a:r>
          </a:p>
          <a:p>
            <a:r>
              <a:rPr lang="en-US"/>
              <a:t>relacionais, JSON e espaciais.</a:t>
            </a:r>
          </a:p>
          <a:p>
            <a:r>
              <a:rPr lang="en-US"/>
              <a:t>•</a:t>
            </a:r>
          </a:p>
          <a:p>
            <a:r>
              <a:rPr lang="en-US"/>
              <a:t>Tudo em um só lugar: Armazene, indexe e</a:t>
            </a:r>
          </a:p>
          <a:p>
            <a:r>
              <a:rPr lang="en-US"/>
              <a:t>consulte todos os seus tipos de dados com</a:t>
            </a:r>
          </a:p>
          <a:p>
            <a:r>
              <a:rPr lang="en-US"/>
              <a:t>uma única engine otimizada.</a:t>
            </a:r>
          </a:p>
          <a:p>
            <a:r>
              <a:rPr lang="en-US"/>
              <a:t>Uma única linguagem: Use SQL, a</a:t>
            </a:r>
          </a:p>
          <a:p>
            <a:r>
              <a:rPr lang="en-US"/>
              <a:t>linguagem que sua equipe já domina, para</a:t>
            </a:r>
          </a:p>
          <a:p>
            <a:r>
              <a:rPr lang="en-US"/>
              <a:t>todas as operações.</a:t>
            </a:r>
          </a:p>
          <a:p>
            <a:r>
              <a:rPr lang="en-US"/>
              <a:t>Isso significa zero integração complexa e</a:t>
            </a:r>
          </a:p>
          <a:p>
            <a:r>
              <a:rPr lang="en-US"/>
              <a:t>performance otimizada para cargas de</a:t>
            </a:r>
          </a:p>
          <a:p>
            <a:r>
              <a:rPr lang="en-US"/>
              <a:t>trabalho mistas.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Oracle Database, um grafo de propriedades</a:t>
            </a:r>
          </a:p>
          <a:p>
            <a:r>
              <a:rPr lang="en-US"/>
              <a:t>é uma visão lógica sobre tabelas relacionais</a:t>
            </a:r>
          </a:p>
          <a:p>
            <a:r>
              <a:rPr lang="en-US"/>
              <a:t>existentes.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Sem cópia de dados: A criação de um grafo</a:t>
            </a:r>
          </a:p>
          <a:p>
            <a:r>
              <a:rPr lang="en-US"/>
              <a:t>não move ou duplica seus dados.</a:t>
            </a:r>
          </a:p>
          <a:p>
            <a:r>
              <a:rPr lang="en-US"/>
              <a:t>Atualizações instantâneas: Qualquer</a:t>
            </a:r>
          </a:p>
          <a:p>
            <a:r>
              <a:rPr lang="en-US"/>
              <a:t>INSERT, UPDATE Ou DELETE nas tabelas</a:t>
            </a:r>
          </a:p>
          <a:p>
            <a:r>
              <a:rPr lang="en-US"/>
              <a:t>subjacentes é imediatamente refletido no</a:t>
            </a:r>
          </a:p>
          <a:p>
            <a:r>
              <a:rPr lang="en-US"/>
              <a:t>grafo.</a:t>
            </a:r>
          </a:p>
          <a:p>
            <a:r>
              <a:rPr lang="en-US"/>
              <a:t>Segurança e Consistência: Todas as</a:t>
            </a:r>
          </a:p>
          <a:p>
            <a:r>
              <a:rPr lang="en-US"/>
              <a:t>funcionalidades robustas do Oracle Database</a:t>
            </a:r>
          </a:p>
          <a:p>
            <a:r>
              <a:rPr lang="en-US"/>
              <a:t>- transações ACID, Data Guard, segurança</a:t>
            </a:r>
          </a:p>
          <a:p>
            <a:r>
              <a:rPr lang="en-US"/>
              <a:t>granular - aplicam-se nativamente aos seus</a:t>
            </a:r>
          </a:p>
          <a:p>
            <a:r>
              <a:rPr lang="en-US"/>
              <a:t>grafos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jpe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3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64.jpeg" Type="http://schemas.openxmlformats.org/officeDocument/2006/relationships/image"/><Relationship Id="rId5" Target="../media/VAG-gMC8JHs.mp4" Type="http://schemas.openxmlformats.org/officeDocument/2006/relationships/video"/><Relationship Id="rId6" Target="../media/VAG-gMC8JHs.mp4" Type="http://schemas.microsoft.com/office/2007/relationships/media"/><Relationship Id="rId7" Target="../media/image65.jpeg" Type="http://schemas.openxmlformats.org/officeDocument/2006/relationships/image"/><Relationship Id="rId8" Target="../media/VAG-gDoar88.mp4" Type="http://schemas.openxmlformats.org/officeDocument/2006/relationships/video"/><Relationship Id="rId9" Target="../media/VAG-gDoar88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Relationship Id="rId3" Target="../media/VAG-gPjyHNM.mp4" Type="http://schemas.openxmlformats.org/officeDocument/2006/relationships/video"/><Relationship Id="rId4" Target="../media/VAG-gPjyHNM.mp4" Type="http://schemas.microsoft.com/office/2007/relationships/media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11" Target="../media/image25.pn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7.pn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jpeg" Type="http://schemas.openxmlformats.org/officeDocument/2006/relationships/image"/><Relationship Id="rId7" Target="../media/image21.png" Type="http://schemas.openxmlformats.org/officeDocument/2006/relationships/image"/><Relationship Id="rId8" Target="../media/image22.jpe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16" Target="../media/image40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618" y="4105385"/>
            <a:ext cx="10320612" cy="3598971"/>
            <a:chOff x="0" y="0"/>
            <a:chExt cx="13760816" cy="479862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1450"/>
              <a:ext cx="13760816" cy="349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44"/>
                </a:lnSpc>
              </a:pPr>
              <a:r>
                <a:rPr lang="en-US" sz="9844" spc="-196">
                  <a:solidFill>
                    <a:srgbClr val="302C2A"/>
                  </a:solidFill>
                  <a:latin typeface="Tenor Sans"/>
                  <a:ea typeface="Tenor Sans"/>
                  <a:cs typeface="Tenor Sans"/>
                  <a:sym typeface="Tenor Sans"/>
                </a:rPr>
                <a:t>GRAPH RAG</a:t>
              </a:r>
            </a:p>
            <a:p>
              <a:pPr algn="l" marL="0" indent="0" lvl="0">
                <a:lnSpc>
                  <a:spcPts val="9844"/>
                </a:lnSpc>
              </a:pPr>
              <a:r>
                <a:rPr lang="en-US" sz="9844" spc="-196">
                  <a:solidFill>
                    <a:srgbClr val="302C2A"/>
                  </a:solidFill>
                  <a:latin typeface="Tenor Sans"/>
                  <a:ea typeface="Tenor Sans"/>
                  <a:cs typeface="Tenor Sans"/>
                  <a:sym typeface="Tenor Sans"/>
                </a:rPr>
                <a:t>ORACLE AI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142225"/>
              <a:ext cx="13760816" cy="656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02C2A"/>
                  </a:solidFill>
                  <a:latin typeface="Clear Sans"/>
                  <a:ea typeface="Clear Sans"/>
                  <a:cs typeface="Clear Sans"/>
                  <a:sym typeface="Clear Sans"/>
                </a:rPr>
                <a:t>NIKOLLY AMANCIO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97881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01618" y="9790811"/>
            <a:ext cx="1592560" cy="206846"/>
          </a:xfrm>
          <a:custGeom>
            <a:avLst/>
            <a:gdLst/>
            <a:ahLst/>
            <a:cxnLst/>
            <a:rect r="r" b="b" t="t" l="l"/>
            <a:pathLst>
              <a:path h="206846" w="1592560">
                <a:moveTo>
                  <a:pt x="0" y="0"/>
                </a:moveTo>
                <a:lnTo>
                  <a:pt x="1592561" y="0"/>
                </a:lnTo>
                <a:lnTo>
                  <a:pt x="1592561" y="206847"/>
                </a:lnTo>
                <a:lnTo>
                  <a:pt x="0" y="20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810939">
            <a:off x="13684186" y="-480488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51149">
            <a:off x="14274351" y="-689203"/>
            <a:ext cx="5239433" cy="3435806"/>
          </a:xfrm>
          <a:custGeom>
            <a:avLst/>
            <a:gdLst/>
            <a:ahLst/>
            <a:cxnLst/>
            <a:rect r="r" b="b" t="t" l="l"/>
            <a:pathLst>
              <a:path h="3435806" w="5239433">
                <a:moveTo>
                  <a:pt x="0" y="0"/>
                </a:moveTo>
                <a:lnTo>
                  <a:pt x="5239433" y="0"/>
                </a:lnTo>
                <a:lnTo>
                  <a:pt x="5239433" y="3435806"/>
                </a:lnTo>
                <a:lnTo>
                  <a:pt x="0" y="3435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57455" y="7895939"/>
            <a:ext cx="3365497" cy="901703"/>
          </a:xfrm>
          <a:custGeom>
            <a:avLst/>
            <a:gdLst/>
            <a:ahLst/>
            <a:cxnLst/>
            <a:rect r="r" b="b" t="t" l="l"/>
            <a:pathLst>
              <a:path h="901703" w="3365497">
                <a:moveTo>
                  <a:pt x="0" y="0"/>
                </a:moveTo>
                <a:lnTo>
                  <a:pt x="3365497" y="0"/>
                </a:lnTo>
                <a:lnTo>
                  <a:pt x="3365497" y="901703"/>
                </a:lnTo>
                <a:lnTo>
                  <a:pt x="0" y="901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06803" y="6251286"/>
            <a:ext cx="1066800" cy="1130303"/>
          </a:xfrm>
          <a:custGeom>
            <a:avLst/>
            <a:gdLst/>
            <a:ahLst/>
            <a:cxnLst/>
            <a:rect r="r" b="b" t="t" l="l"/>
            <a:pathLst>
              <a:path h="1130303" w="1066800">
                <a:moveTo>
                  <a:pt x="0" y="0"/>
                </a:moveTo>
                <a:lnTo>
                  <a:pt x="1066800" y="0"/>
                </a:lnTo>
                <a:lnTo>
                  <a:pt x="1066800" y="1130303"/>
                </a:lnTo>
                <a:lnTo>
                  <a:pt x="0" y="1130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2955" y="9140542"/>
            <a:ext cx="6794497" cy="673103"/>
            <a:chOff x="0" y="0"/>
            <a:chExt cx="9059329" cy="8974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59418" cy="897509"/>
            </a:xfrm>
            <a:custGeom>
              <a:avLst/>
              <a:gdLst/>
              <a:ahLst/>
              <a:cxnLst/>
              <a:rect r="r" b="b" t="t" l="l"/>
              <a:pathLst>
                <a:path h="897509" w="9059418">
                  <a:moveTo>
                    <a:pt x="8509" y="0"/>
                  </a:moveTo>
                  <a:lnTo>
                    <a:pt x="9050909" y="0"/>
                  </a:lnTo>
                  <a:cubicBezTo>
                    <a:pt x="9055608" y="0"/>
                    <a:pt x="9059418" y="3810"/>
                    <a:pt x="9059418" y="8509"/>
                  </a:cubicBezTo>
                  <a:lnTo>
                    <a:pt x="9059418" y="889000"/>
                  </a:lnTo>
                  <a:cubicBezTo>
                    <a:pt x="9059418" y="893699"/>
                    <a:pt x="9055608" y="897509"/>
                    <a:pt x="9050909" y="897509"/>
                  </a:cubicBezTo>
                  <a:lnTo>
                    <a:pt x="8509" y="897509"/>
                  </a:lnTo>
                  <a:cubicBezTo>
                    <a:pt x="3810" y="897509"/>
                    <a:pt x="0" y="893699"/>
                    <a:pt x="0" y="88900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889000"/>
                  </a:lnTo>
                  <a:lnTo>
                    <a:pt x="8509" y="889000"/>
                  </a:lnTo>
                  <a:lnTo>
                    <a:pt x="8509" y="880491"/>
                  </a:lnTo>
                  <a:lnTo>
                    <a:pt x="9050909" y="880491"/>
                  </a:lnTo>
                  <a:lnTo>
                    <a:pt x="9050909" y="889000"/>
                  </a:lnTo>
                  <a:lnTo>
                    <a:pt x="9042400" y="889000"/>
                  </a:lnTo>
                  <a:lnTo>
                    <a:pt x="9042400" y="8509"/>
                  </a:lnTo>
                  <a:lnTo>
                    <a:pt x="9050909" y="8509"/>
                  </a:lnTo>
                  <a:lnTo>
                    <a:pt x="9050909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D9721C"/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059329" cy="94509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2580"/>
                </a:lnSpc>
              </a:pPr>
              <a:r>
                <a:rPr lang="en-US" sz="215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”...evidências apontam para John Horner...”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7924395" y="5459385"/>
            <a:ext cx="0" cy="4384925"/>
          </a:xfrm>
          <a:prstGeom prst="line">
            <a:avLst/>
          </a:prstGeom>
          <a:ln cap="flat" w="38100">
            <a:solidFill>
              <a:srgbClr val="D972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431804" y="6418976"/>
            <a:ext cx="5535407" cy="3217455"/>
          </a:xfrm>
          <a:custGeom>
            <a:avLst/>
            <a:gdLst/>
            <a:ahLst/>
            <a:cxnLst/>
            <a:rect r="r" b="b" t="t" l="l"/>
            <a:pathLst>
              <a:path h="3217455" w="5535407">
                <a:moveTo>
                  <a:pt x="0" y="0"/>
                </a:moveTo>
                <a:lnTo>
                  <a:pt x="5535407" y="0"/>
                </a:lnTo>
                <a:lnTo>
                  <a:pt x="5535407" y="3217455"/>
                </a:lnTo>
                <a:lnTo>
                  <a:pt x="0" y="32174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06057" y="1028700"/>
            <a:ext cx="11965990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O</a:t>
            </a:r>
            <a:r>
              <a:rPr lang="en-US" sz="6999" spc="-139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 Veredito do Graph RAG: James Ryder é o culpado.</a:t>
            </a:r>
          </a:p>
          <a:p>
            <a:pPr algn="l" marL="0" indent="0" lvl="0">
              <a:lnSpc>
                <a:spcPts val="83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706057" y="8008653"/>
            <a:ext cx="2868292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4100" spc="-10">
                <a:solidFill>
                  <a:srgbClr val="084259"/>
                </a:solidFill>
                <a:latin typeface="Arial"/>
                <a:ea typeface="Arial"/>
                <a:cs typeface="Arial"/>
                <a:sym typeface="Arial"/>
              </a:rPr>
              <a:t>John </a:t>
            </a:r>
            <a:r>
              <a:rPr lang="en-US" sz="4100" spc="-10">
                <a:solidFill>
                  <a:srgbClr val="033850"/>
                </a:solidFill>
                <a:latin typeface="Arial"/>
                <a:ea typeface="Arial"/>
                <a:cs typeface="Arial"/>
                <a:sym typeface="Arial"/>
              </a:rPr>
              <a:t>Horner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0080" y="5449860"/>
            <a:ext cx="388024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-59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Baesado em Menções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31804" y="5488221"/>
            <a:ext cx="391953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-59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Baesado em conexões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5827581">
            <a:off x="-1123092" y="383755"/>
            <a:ext cx="4034985" cy="2645978"/>
          </a:xfrm>
          <a:custGeom>
            <a:avLst/>
            <a:gdLst/>
            <a:ahLst/>
            <a:cxnLst/>
            <a:rect r="r" b="b" t="t" l="l"/>
            <a:pathLst>
              <a:path h="2645978" w="4034985">
                <a:moveTo>
                  <a:pt x="0" y="0"/>
                </a:moveTo>
                <a:lnTo>
                  <a:pt x="4034984" y="0"/>
                </a:lnTo>
                <a:lnTo>
                  <a:pt x="4034984" y="2645978"/>
                </a:lnTo>
                <a:lnTo>
                  <a:pt x="0" y="2645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4713" y="7256829"/>
            <a:ext cx="6730616" cy="4413663"/>
          </a:xfrm>
          <a:custGeom>
            <a:avLst/>
            <a:gdLst/>
            <a:ahLst/>
            <a:cxnLst/>
            <a:rect r="r" b="b" t="t" l="l"/>
            <a:pathLst>
              <a:path h="4413663" w="6730616">
                <a:moveTo>
                  <a:pt x="0" y="0"/>
                </a:moveTo>
                <a:lnTo>
                  <a:pt x="6730615" y="0"/>
                </a:lnTo>
                <a:lnTo>
                  <a:pt x="6730615" y="4413663"/>
                </a:lnTo>
                <a:lnTo>
                  <a:pt x="0" y="4413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57521" y="2396910"/>
            <a:ext cx="6847305" cy="6152018"/>
          </a:xfrm>
          <a:custGeom>
            <a:avLst/>
            <a:gdLst/>
            <a:ahLst/>
            <a:cxnLst/>
            <a:rect r="r" b="b" t="t" l="l"/>
            <a:pathLst>
              <a:path h="6152018" w="6847305">
                <a:moveTo>
                  <a:pt x="0" y="0"/>
                </a:moveTo>
                <a:lnTo>
                  <a:pt x="6847305" y="0"/>
                </a:lnTo>
                <a:lnTo>
                  <a:pt x="6847305" y="6152018"/>
                </a:lnTo>
                <a:lnTo>
                  <a:pt x="0" y="615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14" t="0" r="-181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2772" y="6117004"/>
            <a:ext cx="902141" cy="902141"/>
          </a:xfrm>
          <a:custGeom>
            <a:avLst/>
            <a:gdLst/>
            <a:ahLst/>
            <a:cxnLst/>
            <a:rect r="r" b="b" t="t" l="l"/>
            <a:pathLst>
              <a:path h="902141" w="902141">
                <a:moveTo>
                  <a:pt x="0" y="0"/>
                </a:moveTo>
                <a:lnTo>
                  <a:pt x="902141" y="0"/>
                </a:lnTo>
                <a:lnTo>
                  <a:pt x="902141" y="902140"/>
                </a:lnTo>
                <a:lnTo>
                  <a:pt x="0" y="902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663963"/>
            <a:ext cx="561870" cy="712091"/>
          </a:xfrm>
          <a:custGeom>
            <a:avLst/>
            <a:gdLst/>
            <a:ahLst/>
            <a:cxnLst/>
            <a:rect r="r" b="b" t="t" l="l"/>
            <a:pathLst>
              <a:path h="712091" w="561870">
                <a:moveTo>
                  <a:pt x="0" y="0"/>
                </a:moveTo>
                <a:lnTo>
                  <a:pt x="561870" y="0"/>
                </a:lnTo>
                <a:lnTo>
                  <a:pt x="561870" y="712091"/>
                </a:lnTo>
                <a:lnTo>
                  <a:pt x="0" y="7120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010141"/>
            <a:ext cx="686213" cy="612601"/>
          </a:xfrm>
          <a:custGeom>
            <a:avLst/>
            <a:gdLst/>
            <a:ahLst/>
            <a:cxnLst/>
            <a:rect r="r" b="b" t="t" l="l"/>
            <a:pathLst>
              <a:path h="612601" w="686213">
                <a:moveTo>
                  <a:pt x="0" y="0"/>
                </a:moveTo>
                <a:lnTo>
                  <a:pt x="686213" y="0"/>
                </a:lnTo>
                <a:lnTo>
                  <a:pt x="686213" y="612601"/>
                </a:lnTo>
                <a:lnTo>
                  <a:pt x="0" y="612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7093" y="3787183"/>
            <a:ext cx="707336" cy="746708"/>
          </a:xfrm>
          <a:custGeom>
            <a:avLst/>
            <a:gdLst/>
            <a:ahLst/>
            <a:cxnLst/>
            <a:rect r="r" b="b" t="t" l="l"/>
            <a:pathLst>
              <a:path h="746708" w="707336">
                <a:moveTo>
                  <a:pt x="0" y="0"/>
                </a:moveTo>
                <a:lnTo>
                  <a:pt x="707336" y="0"/>
                </a:lnTo>
                <a:lnTo>
                  <a:pt x="707336" y="746708"/>
                </a:lnTo>
                <a:lnTo>
                  <a:pt x="0" y="7467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19513" y="642964"/>
            <a:ext cx="83248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Parece complexo?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7093" y="2962859"/>
            <a:ext cx="8721832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500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m banco de dados relacional para os dados de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origem.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8220" y="3987020"/>
            <a:ext cx="8721832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500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m banco de dados vetorial para a busca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semântica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7093" y="5009369"/>
            <a:ext cx="8721832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500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m banco de dados de grafos para as relações.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510222" y="6031719"/>
            <a:ext cx="5871716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trike="noStrike" u="none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Processos ETL frágeis para manter tudo</a:t>
            </a:r>
          </a:p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trike="noStrike" u="none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sincronizado.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21246" y="6423181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874736" y="2261673"/>
            <a:ext cx="8246510" cy="6996627"/>
          </a:xfrm>
          <a:custGeom>
            <a:avLst/>
            <a:gdLst/>
            <a:ahLst/>
            <a:cxnLst/>
            <a:rect r="r" b="b" t="t" l="l"/>
            <a:pathLst>
              <a:path h="6996627" w="8246510">
                <a:moveTo>
                  <a:pt x="0" y="0"/>
                </a:moveTo>
                <a:lnTo>
                  <a:pt x="8246510" y="0"/>
                </a:lnTo>
                <a:lnTo>
                  <a:pt x="8246510" y="6996627"/>
                </a:lnTo>
                <a:lnTo>
                  <a:pt x="0" y="6996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56311" y="607613"/>
            <a:ext cx="83248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Autonomous 26ai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414775">
            <a:off x="-2108732" y="-631293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83813" y="2866142"/>
            <a:ext cx="7575487" cy="6639614"/>
          </a:xfrm>
          <a:custGeom>
            <a:avLst/>
            <a:gdLst/>
            <a:ahLst/>
            <a:cxnLst/>
            <a:rect r="r" b="b" t="t" l="l"/>
            <a:pathLst>
              <a:path h="6639614" w="7575487">
                <a:moveTo>
                  <a:pt x="0" y="0"/>
                </a:moveTo>
                <a:lnTo>
                  <a:pt x="7575487" y="0"/>
                </a:lnTo>
                <a:lnTo>
                  <a:pt x="7575487" y="6639614"/>
                </a:lnTo>
                <a:lnTo>
                  <a:pt x="0" y="6639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70" t="0" r="-237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1080" y="286332"/>
            <a:ext cx="1429423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como funciona o Property Graph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087176">
            <a:off x="1637636" y="6392194"/>
            <a:ext cx="7940155" cy="6741913"/>
          </a:xfrm>
          <a:custGeom>
            <a:avLst/>
            <a:gdLst/>
            <a:ahLst/>
            <a:cxnLst/>
            <a:rect r="r" b="b" t="t" l="l"/>
            <a:pathLst>
              <a:path h="6741913" w="7940155">
                <a:moveTo>
                  <a:pt x="0" y="0"/>
                </a:moveTo>
                <a:lnTo>
                  <a:pt x="7940154" y="0"/>
                </a:lnTo>
                <a:lnTo>
                  <a:pt x="7940154" y="6741913"/>
                </a:lnTo>
                <a:lnTo>
                  <a:pt x="0" y="6741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087176">
            <a:off x="14989655" y="-898435"/>
            <a:ext cx="4539289" cy="3854269"/>
          </a:xfrm>
          <a:custGeom>
            <a:avLst/>
            <a:gdLst/>
            <a:ahLst/>
            <a:cxnLst/>
            <a:rect r="r" b="b" t="t" l="l"/>
            <a:pathLst>
              <a:path h="3854269" w="4539289">
                <a:moveTo>
                  <a:pt x="0" y="0"/>
                </a:moveTo>
                <a:lnTo>
                  <a:pt x="4539290" y="0"/>
                </a:lnTo>
                <a:lnTo>
                  <a:pt x="4539290" y="3854270"/>
                </a:lnTo>
                <a:lnTo>
                  <a:pt x="0" y="3854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1518" y="3058272"/>
            <a:ext cx="47745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9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em cópia de dados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1518" y="4094212"/>
            <a:ext cx="5935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Atualizações instantâneas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1518" y="5190819"/>
            <a:ext cx="59546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Segurança e Consistência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46249" y="-454799"/>
            <a:ext cx="6352877" cy="4165957"/>
          </a:xfrm>
          <a:custGeom>
            <a:avLst/>
            <a:gdLst/>
            <a:ahLst/>
            <a:cxnLst/>
            <a:rect r="r" b="b" t="t" l="l"/>
            <a:pathLst>
              <a:path h="4165957" w="6352877">
                <a:moveTo>
                  <a:pt x="0" y="0"/>
                </a:moveTo>
                <a:lnTo>
                  <a:pt x="6352877" y="0"/>
                </a:lnTo>
                <a:lnTo>
                  <a:pt x="6352877" y="4165957"/>
                </a:lnTo>
                <a:lnTo>
                  <a:pt x="0" y="4165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5191" y="5311106"/>
            <a:ext cx="7291849" cy="4419609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248591" y="5311106"/>
            <a:ext cx="7149791" cy="44842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48592" y="342007"/>
            <a:ext cx="83248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SQL/PGQ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9996" y="2246383"/>
            <a:ext cx="7268870" cy="146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02C2A"/>
                </a:solidFill>
                <a:latin typeface="Clear Sans"/>
                <a:ea typeface="Clear Sans"/>
                <a:cs typeface="Clear Sans"/>
                <a:sym typeface="Clear Sans"/>
              </a:rPr>
              <a:t>O O</a:t>
            </a:r>
            <a:r>
              <a:rPr lang="en-US" sz="2099">
                <a:solidFill>
                  <a:srgbClr val="302C2A"/>
                </a:solidFill>
                <a:latin typeface="Clear Sans"/>
                <a:ea typeface="Clear Sans"/>
                <a:cs typeface="Clear Sans"/>
                <a:sym typeface="Clear Sans"/>
              </a:rPr>
              <a:t>racle Database 23ai implementa o padrão SQL/PGQ, permitindo que você escreva consultas de grafos complexas com uma sintaxe declarativa e intuitiva diretamente em SQL. Encontrar todos os caminhos de 1 a 3 saltos entre contas: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7250" y="4385911"/>
            <a:ext cx="714979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trike="noStrike" u="none">
                <a:solidFill>
                  <a:srgbClr val="302C2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SQL Tradicional (antiga)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48591" y="4385911"/>
            <a:ext cx="714979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trike="noStrike" u="none">
                <a:solidFill>
                  <a:srgbClr val="302C2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SQL:2026 Graph_table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8488" y="924755"/>
            <a:ext cx="16791024" cy="8437490"/>
          </a:xfrm>
          <a:custGeom>
            <a:avLst/>
            <a:gdLst/>
            <a:ahLst/>
            <a:cxnLst/>
            <a:rect r="r" b="b" t="t" l="l"/>
            <a:pathLst>
              <a:path h="8437490" w="16791024">
                <a:moveTo>
                  <a:pt x="0" y="0"/>
                </a:moveTo>
                <a:lnTo>
                  <a:pt x="16791024" y="0"/>
                </a:lnTo>
                <a:lnTo>
                  <a:pt x="16791024" y="8437490"/>
                </a:lnTo>
                <a:lnTo>
                  <a:pt x="0" y="8437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87176">
            <a:off x="14970419" y="7522722"/>
            <a:ext cx="4577762" cy="3886936"/>
          </a:xfrm>
          <a:custGeom>
            <a:avLst/>
            <a:gdLst/>
            <a:ahLst/>
            <a:cxnLst/>
            <a:rect r="r" b="b" t="t" l="l"/>
            <a:pathLst>
              <a:path h="3886936" w="4577762">
                <a:moveTo>
                  <a:pt x="0" y="0"/>
                </a:moveTo>
                <a:lnTo>
                  <a:pt x="4577762" y="0"/>
                </a:lnTo>
                <a:lnTo>
                  <a:pt x="4577762" y="3886936"/>
                </a:lnTo>
                <a:lnTo>
                  <a:pt x="0" y="3886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113514">
            <a:off x="-28495" y="8971255"/>
            <a:ext cx="4082014" cy="3466001"/>
          </a:xfrm>
          <a:custGeom>
            <a:avLst/>
            <a:gdLst/>
            <a:ahLst/>
            <a:cxnLst/>
            <a:rect r="r" b="b" t="t" l="l"/>
            <a:pathLst>
              <a:path h="3466001" w="4082014">
                <a:moveTo>
                  <a:pt x="0" y="0"/>
                </a:moveTo>
                <a:lnTo>
                  <a:pt x="4082014" y="0"/>
                </a:lnTo>
                <a:lnTo>
                  <a:pt x="4082014" y="3466001"/>
                </a:lnTo>
                <a:lnTo>
                  <a:pt x="0" y="3466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02722" y="4086225"/>
            <a:ext cx="284127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pc="-139" strike="noStrike" u="none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Demos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87176">
            <a:off x="3069346" y="5646177"/>
            <a:ext cx="7940155" cy="6741913"/>
          </a:xfrm>
          <a:custGeom>
            <a:avLst/>
            <a:gdLst/>
            <a:ahLst/>
            <a:cxnLst/>
            <a:rect r="r" b="b" t="t" l="l"/>
            <a:pathLst>
              <a:path h="6741913" w="7940155">
                <a:moveTo>
                  <a:pt x="0" y="0"/>
                </a:moveTo>
                <a:lnTo>
                  <a:pt x="7940155" y="0"/>
                </a:lnTo>
                <a:lnTo>
                  <a:pt x="7940155" y="6741913"/>
                </a:lnTo>
                <a:lnTo>
                  <a:pt x="0" y="6741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87176">
            <a:off x="10864213" y="-1932936"/>
            <a:ext cx="7940155" cy="6741913"/>
          </a:xfrm>
          <a:custGeom>
            <a:avLst/>
            <a:gdLst/>
            <a:ahLst/>
            <a:cxnLst/>
            <a:rect r="r" b="b" t="t" l="l"/>
            <a:pathLst>
              <a:path h="6741913" w="7940155">
                <a:moveTo>
                  <a:pt x="0" y="0"/>
                </a:moveTo>
                <a:lnTo>
                  <a:pt x="7940155" y="0"/>
                </a:lnTo>
                <a:lnTo>
                  <a:pt x="7940155" y="6741913"/>
                </a:lnTo>
                <a:lnTo>
                  <a:pt x="0" y="6741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86" t="0" r="86" b="1786"/>
          <a:stretch>
            <a:fillRect/>
          </a:stretch>
        </p:blipFill>
        <p:spPr>
          <a:xfrm flipH="false" flipV="false" rot="0">
            <a:off x="1538538" y="1028700"/>
            <a:ext cx="14590081" cy="8483398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9414775">
            <a:off x="-3237196" y="-267880"/>
            <a:ext cx="5147927" cy="3375800"/>
          </a:xfrm>
          <a:custGeom>
            <a:avLst/>
            <a:gdLst/>
            <a:ahLst/>
            <a:cxnLst/>
            <a:rect r="r" b="b" t="t" l="l"/>
            <a:pathLst>
              <a:path h="3375800" w="5147927">
                <a:moveTo>
                  <a:pt x="0" y="0"/>
                </a:moveTo>
                <a:lnTo>
                  <a:pt x="5147927" y="0"/>
                </a:lnTo>
                <a:lnTo>
                  <a:pt x="5147927" y="3375800"/>
                </a:lnTo>
                <a:lnTo>
                  <a:pt x="0" y="3375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26989">
            <a:off x="-12431368" y="-8975965"/>
            <a:ext cx="27274407" cy="25058977"/>
          </a:xfrm>
          <a:custGeom>
            <a:avLst/>
            <a:gdLst/>
            <a:ahLst/>
            <a:cxnLst/>
            <a:rect r="r" b="b" t="t" l="l"/>
            <a:pathLst>
              <a:path h="25058977" w="27274407">
                <a:moveTo>
                  <a:pt x="0" y="0"/>
                </a:moveTo>
                <a:lnTo>
                  <a:pt x="27274407" y="0"/>
                </a:lnTo>
                <a:lnTo>
                  <a:pt x="27274407" y="25058977"/>
                </a:lnTo>
                <a:lnTo>
                  <a:pt x="0" y="2505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5111384">
            <a:off x="13680135" y="1098024"/>
            <a:ext cx="12122938" cy="11672351"/>
          </a:xfrm>
          <a:custGeom>
            <a:avLst/>
            <a:gdLst/>
            <a:ahLst/>
            <a:cxnLst/>
            <a:rect r="r" b="b" t="t" l="l"/>
            <a:pathLst>
              <a:path h="11672351" w="12122938">
                <a:moveTo>
                  <a:pt x="0" y="0"/>
                </a:moveTo>
                <a:lnTo>
                  <a:pt x="12122939" y="0"/>
                </a:lnTo>
                <a:lnTo>
                  <a:pt x="12122939" y="11672352"/>
                </a:lnTo>
                <a:lnTo>
                  <a:pt x="0" y="11672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31" y="5976178"/>
            <a:ext cx="3282122" cy="3282122"/>
          </a:xfrm>
          <a:custGeom>
            <a:avLst/>
            <a:gdLst/>
            <a:ahLst/>
            <a:cxnLst/>
            <a:rect r="r" b="b" t="t" l="l"/>
            <a:pathLst>
              <a:path h="3282122" w="3282122">
                <a:moveTo>
                  <a:pt x="0" y="0"/>
                </a:moveTo>
                <a:lnTo>
                  <a:pt x="3282121" y="0"/>
                </a:lnTo>
                <a:lnTo>
                  <a:pt x="3282121" y="3282122"/>
                </a:lnTo>
                <a:lnTo>
                  <a:pt x="0" y="3282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9905" y="3553523"/>
            <a:ext cx="5672846" cy="5635360"/>
          </a:xfrm>
          <a:custGeom>
            <a:avLst/>
            <a:gdLst/>
            <a:ahLst/>
            <a:cxnLst/>
            <a:rect r="r" b="b" t="t" l="l"/>
            <a:pathLst>
              <a:path h="5635360" w="5672846">
                <a:moveTo>
                  <a:pt x="0" y="0"/>
                </a:moveTo>
                <a:lnTo>
                  <a:pt x="5672847" y="0"/>
                </a:lnTo>
                <a:lnTo>
                  <a:pt x="5672847" y="5635361"/>
                </a:lnTo>
                <a:lnTo>
                  <a:pt x="0" y="5635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592" y="2496248"/>
            <a:ext cx="112014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Obrigada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8592" y="4077476"/>
            <a:ext cx="832485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2400" u="none">
                <a:solidFill>
                  <a:srgbClr val="302C2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EMAIL ADDRESS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6710" y="4695256"/>
            <a:ext cx="832485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02C2A"/>
                </a:solidFill>
                <a:latin typeface="Clear Sans"/>
                <a:ea typeface="Clear Sans"/>
                <a:cs typeface="Clear Sans"/>
                <a:sym typeface="Clear Sans"/>
              </a:rPr>
              <a:t>nikolly.amancio@oracle.com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6710" y="5323317"/>
            <a:ext cx="832485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2400">
                <a:solidFill>
                  <a:srgbClr val="302C2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LINKEDIN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28657" y="2400998"/>
            <a:ext cx="1315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02C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NPS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67502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45242" y="8278273"/>
            <a:ext cx="365760" cy="45720"/>
            <a:chOff x="0" y="0"/>
            <a:chExt cx="487680" cy="609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680" cy="60960"/>
            </a:xfrm>
            <a:custGeom>
              <a:avLst/>
              <a:gdLst/>
              <a:ahLst/>
              <a:cxnLst/>
              <a:rect r="r" b="b" t="t" l="l"/>
              <a:pathLst>
                <a:path h="60960" w="487680">
                  <a:moveTo>
                    <a:pt x="0" y="0"/>
                  </a:moveTo>
                  <a:lnTo>
                    <a:pt x="487680" y="0"/>
                  </a:lnTo>
                  <a:lnTo>
                    <a:pt x="48768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F1B13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869980" y="869661"/>
            <a:ext cx="1828800" cy="250374"/>
          </a:xfrm>
          <a:custGeom>
            <a:avLst/>
            <a:gdLst/>
            <a:ahLst/>
            <a:cxnLst/>
            <a:rect r="r" b="b" t="t" l="l"/>
            <a:pathLst>
              <a:path h="250374" w="1828800">
                <a:moveTo>
                  <a:pt x="0" y="0"/>
                </a:moveTo>
                <a:lnTo>
                  <a:pt x="1828800" y="0"/>
                </a:lnTo>
                <a:lnTo>
                  <a:pt x="1828800" y="250374"/>
                </a:lnTo>
                <a:lnTo>
                  <a:pt x="0" y="250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71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37759" y="7502061"/>
            <a:ext cx="4612481" cy="916115"/>
            <a:chOff x="0" y="0"/>
            <a:chExt cx="6149975" cy="12214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49975" cy="1221489"/>
            </a:xfrm>
            <a:custGeom>
              <a:avLst/>
              <a:gdLst/>
              <a:ahLst/>
              <a:cxnLst/>
              <a:rect r="r" b="b" t="t" l="l"/>
              <a:pathLst>
                <a:path h="1221489" w="6149975">
                  <a:moveTo>
                    <a:pt x="0" y="0"/>
                  </a:moveTo>
                  <a:lnTo>
                    <a:pt x="6149975" y="0"/>
                  </a:lnTo>
                  <a:lnTo>
                    <a:pt x="6149975" y="1221489"/>
                  </a:lnTo>
                  <a:lnTo>
                    <a:pt x="0" y="12214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6149975" cy="122148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130"/>
                </a:lnSpc>
              </a:pPr>
              <a:r>
                <a:rPr lang="en-US" sz="4500">
                  <a:solidFill>
                    <a:srgbClr val="FCFBFA"/>
                  </a:solidFill>
                  <a:latin typeface="Arimo"/>
                  <a:ea typeface="Arimo"/>
                  <a:cs typeface="Arimo"/>
                  <a:sym typeface="Arimo"/>
                </a:rPr>
                <a:t>Nikolly Amancio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96309" y="8569722"/>
            <a:ext cx="6063625" cy="688578"/>
            <a:chOff x="0" y="0"/>
            <a:chExt cx="8084834" cy="9181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84834" cy="918108"/>
            </a:xfrm>
            <a:custGeom>
              <a:avLst/>
              <a:gdLst/>
              <a:ahLst/>
              <a:cxnLst/>
              <a:rect r="r" b="b" t="t" l="l"/>
              <a:pathLst>
                <a:path h="918108" w="8084834">
                  <a:moveTo>
                    <a:pt x="0" y="0"/>
                  </a:moveTo>
                  <a:lnTo>
                    <a:pt x="8084834" y="0"/>
                  </a:lnTo>
                  <a:lnTo>
                    <a:pt x="8084834" y="918108"/>
                  </a:lnTo>
                  <a:lnTo>
                    <a:pt x="0" y="918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8084834" cy="9181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76"/>
                </a:lnSpc>
              </a:pPr>
              <a:r>
                <a:rPr lang="en-US" sz="3400">
                  <a:solidFill>
                    <a:srgbClr val="FCFBFA"/>
                  </a:solidFill>
                  <a:latin typeface="Arimo"/>
                  <a:ea typeface="Arimo"/>
                  <a:cs typeface="Arimo"/>
                  <a:sym typeface="Arimo"/>
                </a:rPr>
                <a:t>Cloud Solution Engenieer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40059" y="959993"/>
            <a:ext cx="5767619" cy="6100933"/>
            <a:chOff x="0" y="0"/>
            <a:chExt cx="893555" cy="9451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3555" cy="945194"/>
            </a:xfrm>
            <a:custGeom>
              <a:avLst/>
              <a:gdLst/>
              <a:ahLst/>
              <a:cxnLst/>
              <a:rect r="r" b="b" t="t" l="l"/>
              <a:pathLst>
                <a:path h="945194" w="893555">
                  <a:moveTo>
                    <a:pt x="446778" y="0"/>
                  </a:moveTo>
                  <a:cubicBezTo>
                    <a:pt x="200029" y="0"/>
                    <a:pt x="0" y="211589"/>
                    <a:pt x="0" y="472597"/>
                  </a:cubicBezTo>
                  <a:cubicBezTo>
                    <a:pt x="0" y="733605"/>
                    <a:pt x="200029" y="945194"/>
                    <a:pt x="446778" y="945194"/>
                  </a:cubicBezTo>
                  <a:cubicBezTo>
                    <a:pt x="693526" y="945194"/>
                    <a:pt x="893555" y="733605"/>
                    <a:pt x="893555" y="472597"/>
                  </a:cubicBezTo>
                  <a:cubicBezTo>
                    <a:pt x="893555" y="211589"/>
                    <a:pt x="693526" y="0"/>
                    <a:pt x="44677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0946" r="0" b="-20946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7432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53112" y="3557588"/>
            <a:ext cx="17917695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LLMs</a:t>
            </a:r>
            <a:r>
              <a:rPr lang="en-US" sz="6999" spc="-139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 são poderosos, mas tem um ponto</a:t>
            </a:r>
          </a:p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cego: a realidade seu negócio.</a:t>
            </a:r>
          </a:p>
          <a:p>
            <a:pPr algn="l" marL="0" indent="0" lvl="0">
              <a:lnSpc>
                <a:spcPts val="83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7432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596729" y="1684995"/>
            <a:ext cx="1438752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302C2A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O DESAFIO: COMO CONECTAR O PODER DE RACIOCÍNIO DOS LLMS COM A VERACIDADE DOS SEUS DADOS CORPORATIVOS?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898661" y="4490170"/>
            <a:ext cx="3074381" cy="2012829"/>
          </a:xfrm>
          <a:custGeom>
            <a:avLst/>
            <a:gdLst/>
            <a:ahLst/>
            <a:cxnLst/>
            <a:rect r="r" b="b" t="t" l="l"/>
            <a:pathLst>
              <a:path h="2012829" w="3074381">
                <a:moveTo>
                  <a:pt x="0" y="0"/>
                </a:moveTo>
                <a:lnTo>
                  <a:pt x="3074381" y="0"/>
                </a:lnTo>
                <a:lnTo>
                  <a:pt x="3074381" y="2012829"/>
                </a:lnTo>
                <a:lnTo>
                  <a:pt x="0" y="2012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88646" y="2997198"/>
            <a:ext cx="177803" cy="4292603"/>
          </a:xfrm>
          <a:custGeom>
            <a:avLst/>
            <a:gdLst/>
            <a:ahLst/>
            <a:cxnLst/>
            <a:rect r="r" b="b" t="t" l="l"/>
            <a:pathLst>
              <a:path h="4292603" w="177803">
                <a:moveTo>
                  <a:pt x="0" y="0"/>
                </a:moveTo>
                <a:lnTo>
                  <a:pt x="177803" y="0"/>
                </a:lnTo>
                <a:lnTo>
                  <a:pt x="177803" y="4292604"/>
                </a:lnTo>
                <a:lnTo>
                  <a:pt x="0" y="4292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65445" y="4248864"/>
            <a:ext cx="2057400" cy="2336797"/>
          </a:xfrm>
          <a:custGeom>
            <a:avLst/>
            <a:gdLst/>
            <a:ahLst/>
            <a:cxnLst/>
            <a:rect r="r" b="b" t="t" l="l"/>
            <a:pathLst>
              <a:path h="2336797" w="2057400">
                <a:moveTo>
                  <a:pt x="0" y="0"/>
                </a:moveTo>
                <a:lnTo>
                  <a:pt x="2057400" y="0"/>
                </a:lnTo>
                <a:lnTo>
                  <a:pt x="2057400" y="2336796"/>
                </a:lnTo>
                <a:lnTo>
                  <a:pt x="0" y="2336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48618" y="5051650"/>
            <a:ext cx="1924688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600" spc="-509">
                <a:solidFill>
                  <a:srgbClr val="0328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</a:t>
            </a:r>
          </a:p>
          <a:p>
            <a:pPr algn="ctr">
              <a:lnSpc>
                <a:spcPts val="2465"/>
              </a:lnSpc>
            </a:pPr>
            <a:r>
              <a:rPr lang="en-US" sz="2499" spc="-35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(Conhecimento</a:t>
            </a:r>
          </a:p>
          <a:p>
            <a:pPr algn="ctr">
              <a:lnSpc>
                <a:spcPts val="2785"/>
              </a:lnSpc>
            </a:pPr>
            <a:r>
              <a:rPr lang="en-US" sz="2550" spc="-10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Público)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31895" y="4703673"/>
            <a:ext cx="1513208" cy="138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99" spc="49">
                <a:solidFill>
                  <a:srgbClr val="C74634"/>
                </a:solidFill>
                <a:latin typeface="Arial"/>
                <a:ea typeface="Arial"/>
                <a:cs typeface="Arial"/>
                <a:sym typeface="Arial"/>
              </a:rPr>
              <a:t>O Ponto Cego da lA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32732" y="5007406"/>
            <a:ext cx="1696717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200" spc="113">
                <a:solidFill>
                  <a:srgbClr val="0A2A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Seus </a:t>
            </a:r>
            <a:r>
              <a:rPr lang="en-US" sz="2200" spc="113">
                <a:solidFill>
                  <a:srgbClr val="0F344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Dados</a:t>
            </a:r>
          </a:p>
          <a:p>
            <a:pPr algn="l">
              <a:lnSpc>
                <a:spcPts val="2640"/>
              </a:lnSpc>
            </a:pPr>
            <a:r>
              <a:rPr lang="en-US" sz="2300" spc="75">
                <a:solidFill>
                  <a:srgbClr val="0528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Corporativos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58827" y="5604595"/>
            <a:ext cx="1057275" cy="40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24">
                <a:solidFill>
                  <a:srgbClr val="3838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	</a:t>
            </a:r>
            <a:r>
              <a:rPr lang="en-US" sz="2499" spc="-24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47308" y="5931474"/>
            <a:ext cx="87312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2350" spc="-3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Atuais)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87176">
            <a:off x="2906380" y="-9412609"/>
            <a:ext cx="14136818" cy="12003443"/>
          </a:xfrm>
          <a:custGeom>
            <a:avLst/>
            <a:gdLst/>
            <a:ahLst/>
            <a:cxnLst/>
            <a:rect r="r" b="b" t="t" l="l"/>
            <a:pathLst>
              <a:path h="12003443" w="14136818">
                <a:moveTo>
                  <a:pt x="0" y="0"/>
                </a:moveTo>
                <a:lnTo>
                  <a:pt x="14136818" y="0"/>
                </a:lnTo>
                <a:lnTo>
                  <a:pt x="14136818" y="12003443"/>
                </a:lnTo>
                <a:lnTo>
                  <a:pt x="0" y="1200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2218" y="2163065"/>
            <a:ext cx="14077950" cy="105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RAG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874863" y="4076522"/>
            <a:ext cx="10538273" cy="2452114"/>
            <a:chOff x="0" y="0"/>
            <a:chExt cx="14051031" cy="326948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4051031" cy="809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23"/>
                </a:lnSpc>
                <a:spcBef>
                  <a:spcPct val="0"/>
                </a:spcBef>
              </a:pPr>
              <a:r>
                <a:rPr lang="en-US" b="true" sz="3731">
                  <a:solidFill>
                    <a:srgbClr val="302C2A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REC</a:t>
              </a:r>
              <a:r>
                <a:rPr lang="en-US" b="true" sz="3731">
                  <a:solidFill>
                    <a:srgbClr val="302C2A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OVERY AUGMENTED GENERATION (RAG)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98830"/>
              <a:ext cx="14051031" cy="1470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70"/>
                </a:lnSpc>
                <a:spcBef>
                  <a:spcPct val="0"/>
                </a:spcBef>
              </a:pPr>
              <a:r>
                <a:rPr lang="en-US" sz="3264">
                  <a:solidFill>
                    <a:srgbClr val="302C2A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64">
                  <a:solidFill>
                    <a:srgbClr val="302C2A"/>
                  </a:solidFill>
                  <a:latin typeface="Clear Sans"/>
                  <a:ea typeface="Clear Sans"/>
                  <a:cs typeface="Clear Sans"/>
                  <a:sym typeface="Clear Sans"/>
                </a:rPr>
                <a:t>u</a:t>
              </a:r>
              <a:r>
                <a:rPr lang="en-US" sz="3264">
                  <a:solidFill>
                    <a:srgbClr val="302C2A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ma técnica usada para tornar as respostas de uma Inteligência Artificial ais precisas e atualizadas.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087176">
            <a:off x="3358893" y="6490783"/>
            <a:ext cx="9061503" cy="7694040"/>
          </a:xfrm>
          <a:custGeom>
            <a:avLst/>
            <a:gdLst/>
            <a:ahLst/>
            <a:cxnLst/>
            <a:rect r="r" b="b" t="t" l="l"/>
            <a:pathLst>
              <a:path h="7694040" w="9061503">
                <a:moveTo>
                  <a:pt x="0" y="0"/>
                </a:moveTo>
                <a:lnTo>
                  <a:pt x="9061502" y="0"/>
                </a:lnTo>
                <a:lnTo>
                  <a:pt x="9061502" y="7694039"/>
                </a:lnTo>
                <a:lnTo>
                  <a:pt x="0" y="769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6048" y="4698997"/>
            <a:ext cx="1816103" cy="1943100"/>
          </a:xfrm>
          <a:custGeom>
            <a:avLst/>
            <a:gdLst/>
            <a:ahLst/>
            <a:cxnLst/>
            <a:rect r="r" b="b" t="t" l="l"/>
            <a:pathLst>
              <a:path h="1943100" w="1816103">
                <a:moveTo>
                  <a:pt x="0" y="0"/>
                </a:moveTo>
                <a:lnTo>
                  <a:pt x="1816104" y="0"/>
                </a:lnTo>
                <a:lnTo>
                  <a:pt x="1816104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36952" y="5448300"/>
            <a:ext cx="1066800" cy="444503"/>
          </a:xfrm>
          <a:custGeom>
            <a:avLst/>
            <a:gdLst/>
            <a:ahLst/>
            <a:cxnLst/>
            <a:rect r="r" b="b" t="t" l="l"/>
            <a:pathLst>
              <a:path h="444503" w="1066800">
                <a:moveTo>
                  <a:pt x="0" y="0"/>
                </a:moveTo>
                <a:lnTo>
                  <a:pt x="1066800" y="0"/>
                </a:lnTo>
                <a:lnTo>
                  <a:pt x="1066800" y="444503"/>
                </a:lnTo>
                <a:lnTo>
                  <a:pt x="0" y="444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45048" y="4698997"/>
            <a:ext cx="1955797" cy="1955797"/>
          </a:xfrm>
          <a:custGeom>
            <a:avLst/>
            <a:gdLst/>
            <a:ahLst/>
            <a:cxnLst/>
            <a:rect r="r" b="b" t="t" l="l"/>
            <a:pathLst>
              <a:path h="1955797" w="1955797">
                <a:moveTo>
                  <a:pt x="0" y="0"/>
                </a:moveTo>
                <a:lnTo>
                  <a:pt x="1955797" y="0"/>
                </a:lnTo>
                <a:lnTo>
                  <a:pt x="1955797" y="1955797"/>
                </a:lnTo>
                <a:lnTo>
                  <a:pt x="0" y="1955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6748" y="5448300"/>
            <a:ext cx="1079497" cy="457200"/>
          </a:xfrm>
          <a:custGeom>
            <a:avLst/>
            <a:gdLst/>
            <a:ahLst/>
            <a:cxnLst/>
            <a:rect r="r" b="b" t="t" l="l"/>
            <a:pathLst>
              <a:path h="457200" w="1079497">
                <a:moveTo>
                  <a:pt x="0" y="0"/>
                </a:moveTo>
                <a:lnTo>
                  <a:pt x="1079497" y="0"/>
                </a:lnTo>
                <a:lnTo>
                  <a:pt x="1079497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13752" y="4698997"/>
            <a:ext cx="1574797" cy="1955797"/>
          </a:xfrm>
          <a:custGeom>
            <a:avLst/>
            <a:gdLst/>
            <a:ahLst/>
            <a:cxnLst/>
            <a:rect r="r" b="b" t="t" l="l"/>
            <a:pathLst>
              <a:path h="1955797" w="1574797">
                <a:moveTo>
                  <a:pt x="0" y="0"/>
                </a:moveTo>
                <a:lnTo>
                  <a:pt x="1574796" y="0"/>
                </a:lnTo>
                <a:lnTo>
                  <a:pt x="1574796" y="1955797"/>
                </a:lnTo>
                <a:lnTo>
                  <a:pt x="0" y="1955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18752" y="5448300"/>
            <a:ext cx="1066800" cy="444503"/>
          </a:xfrm>
          <a:custGeom>
            <a:avLst/>
            <a:gdLst/>
            <a:ahLst/>
            <a:cxnLst/>
            <a:rect r="r" b="b" t="t" l="l"/>
            <a:pathLst>
              <a:path h="444503" w="1066800">
                <a:moveTo>
                  <a:pt x="0" y="0"/>
                </a:moveTo>
                <a:lnTo>
                  <a:pt x="1066800" y="0"/>
                </a:lnTo>
                <a:lnTo>
                  <a:pt x="1066800" y="444503"/>
                </a:lnTo>
                <a:lnTo>
                  <a:pt x="0" y="444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28452" y="4698997"/>
            <a:ext cx="1524000" cy="1955797"/>
          </a:xfrm>
          <a:custGeom>
            <a:avLst/>
            <a:gdLst/>
            <a:ahLst/>
            <a:cxnLst/>
            <a:rect r="r" b="b" t="t" l="l"/>
            <a:pathLst>
              <a:path h="1955797" w="1524000">
                <a:moveTo>
                  <a:pt x="0" y="0"/>
                </a:moveTo>
                <a:lnTo>
                  <a:pt x="1524000" y="0"/>
                </a:lnTo>
                <a:lnTo>
                  <a:pt x="1524000" y="1955797"/>
                </a:lnTo>
                <a:lnTo>
                  <a:pt x="0" y="19557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95352" y="5448300"/>
            <a:ext cx="1066800" cy="444503"/>
          </a:xfrm>
          <a:custGeom>
            <a:avLst/>
            <a:gdLst/>
            <a:ahLst/>
            <a:cxnLst/>
            <a:rect r="r" b="b" t="t" l="l"/>
            <a:pathLst>
              <a:path h="444503" w="1066800">
                <a:moveTo>
                  <a:pt x="0" y="0"/>
                </a:moveTo>
                <a:lnTo>
                  <a:pt x="1066800" y="0"/>
                </a:lnTo>
                <a:lnTo>
                  <a:pt x="1066800" y="444503"/>
                </a:lnTo>
                <a:lnTo>
                  <a:pt x="0" y="444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5052" y="4698997"/>
            <a:ext cx="1866900" cy="1955797"/>
          </a:xfrm>
          <a:custGeom>
            <a:avLst/>
            <a:gdLst/>
            <a:ahLst/>
            <a:cxnLst/>
            <a:rect r="r" b="b" t="t" l="l"/>
            <a:pathLst>
              <a:path h="1955797" w="1866900">
                <a:moveTo>
                  <a:pt x="0" y="0"/>
                </a:moveTo>
                <a:lnTo>
                  <a:pt x="1866900" y="0"/>
                </a:lnTo>
                <a:lnTo>
                  <a:pt x="1866900" y="1955797"/>
                </a:lnTo>
                <a:lnTo>
                  <a:pt x="0" y="19557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2933" y="6848123"/>
            <a:ext cx="2019938" cy="44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750" spc="-1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1. User Query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56561" y="6930742"/>
            <a:ext cx="279844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850" spc="-75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2. Vector Search on Enterprise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97248" y="6930742"/>
            <a:ext cx="205485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850" spc="-1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3. Retrieve Top-K 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57375" y="6930885"/>
            <a:ext cx="1696088" cy="74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949" spc="-8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Augment Prompt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20162" y="6930885"/>
            <a:ext cx="2681602" cy="74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949" spc="-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LLM Generates Grounded Answer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33293" y="2655873"/>
            <a:ext cx="12771758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50" spc="-6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 Geração Aumentada por Recuperação (RAG) soluciona o problema ao permitir que LLMs consultem dados privados antes de responder. O resultado: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087176">
            <a:off x="2683696" y="-9799785"/>
            <a:ext cx="14136818" cy="12003443"/>
          </a:xfrm>
          <a:custGeom>
            <a:avLst/>
            <a:gdLst/>
            <a:ahLst/>
            <a:cxnLst/>
            <a:rect r="r" b="b" t="t" l="l"/>
            <a:pathLst>
              <a:path h="12003443" w="14136818">
                <a:moveTo>
                  <a:pt x="0" y="0"/>
                </a:moveTo>
                <a:lnTo>
                  <a:pt x="14136817" y="0"/>
                </a:lnTo>
                <a:lnTo>
                  <a:pt x="14136817" y="12003444"/>
                </a:lnTo>
                <a:lnTo>
                  <a:pt x="0" y="12003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087176">
            <a:off x="-2464657" y="7392369"/>
            <a:ext cx="14136818" cy="12003443"/>
          </a:xfrm>
          <a:custGeom>
            <a:avLst/>
            <a:gdLst/>
            <a:ahLst/>
            <a:cxnLst/>
            <a:rect r="r" b="b" t="t" l="l"/>
            <a:pathLst>
              <a:path h="12003443" w="14136818">
                <a:moveTo>
                  <a:pt x="0" y="0"/>
                </a:moveTo>
                <a:lnTo>
                  <a:pt x="14136817" y="0"/>
                </a:lnTo>
                <a:lnTo>
                  <a:pt x="14136817" y="12003443"/>
                </a:lnTo>
                <a:lnTo>
                  <a:pt x="0" y="120034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7432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87991" y="-1466742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824648" y="4202194"/>
            <a:ext cx="8182047" cy="190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48"/>
              </a:lnSpc>
            </a:pPr>
            <a:r>
              <a:rPr lang="en-US" sz="11105" b="true">
                <a:solidFill>
                  <a:srgbClr val="302C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 RAG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1184" y="191553"/>
            <a:ext cx="4664744" cy="60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6"/>
              </a:lnSpc>
            </a:pPr>
            <a:r>
              <a:rPr lang="en-US" sz="3922" spc="-78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Desafio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53399" y="1124313"/>
            <a:ext cx="103146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lang="en-US" sz="3399">
                <a:solidFill>
                  <a:srgbClr val="302C2A"/>
                </a:solidFill>
                <a:latin typeface="Open Sans"/>
                <a:ea typeface="Open Sans"/>
                <a:cs typeface="Open Sans"/>
                <a:sym typeface="Open Sans"/>
              </a:rPr>
              <a:t>uem Roubou a Joia no conto de Sherlock Holmes?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6116" y="2447653"/>
            <a:ext cx="15549248" cy="129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4"/>
              </a:lnSpc>
            </a:pPr>
            <a:r>
              <a:rPr lang="en-US" sz="3050" spc="-1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Contexto	</a:t>
            </a:r>
            <a:r>
              <a:rPr lang="en-US" sz="3050" spc="-10">
                <a:solidFill>
                  <a:srgbClr val="3D567E"/>
                </a:solidFill>
                <a:latin typeface="Cambria"/>
                <a:ea typeface="Cambria"/>
                <a:cs typeface="Cambria"/>
                <a:sym typeface="Cambria"/>
              </a:rPr>
              <a:t>■</a:t>
            </a:r>
          </a:p>
          <a:p>
            <a:pPr algn="l">
              <a:lnSpc>
                <a:spcPts val="3204"/>
              </a:lnSpc>
            </a:pPr>
            <a:r>
              <a:rPr lang="en-US" sz="2850" spc="-9">
                <a:solidFill>
                  <a:srgbClr val="3D567E"/>
                </a:solidFill>
                <a:latin typeface="Cambria"/>
                <a:ea typeface="Cambria"/>
                <a:cs typeface="Cambria"/>
                <a:sym typeface="Cambria"/>
              </a:rPr>
              <a:t>No conto ‘A Aventura do Carbúnculo Azul’, uma joia é roubada. O texto contóm uma pista falsa clar</a:t>
            </a:r>
            <a:r>
              <a:rPr lang="en-US" sz="2850" spc="-9">
                <a:solidFill>
                  <a:srgbClr val="3A527B"/>
                </a:solidFill>
                <a:latin typeface="Cambria"/>
                <a:ea typeface="Cambria"/>
                <a:cs typeface="Cambria"/>
                <a:sym typeface="Cambria"/>
              </a:rPr>
              <a:t>qa</a:t>
            </a:r>
          </a:p>
          <a:p>
            <a:pPr algn="l">
              <a:lnSpc>
                <a:spcPts val="3429"/>
              </a:lnSpc>
            </a:pPr>
            <a:r>
              <a:rPr lang="en-US" sz="2949" spc="-9">
                <a:solidFill>
                  <a:srgbClr val="3A527B"/>
                </a:solidFill>
                <a:latin typeface="Cambria"/>
                <a:ea typeface="Cambria"/>
                <a:cs typeface="Cambria"/>
                <a:sym typeface="Cambria"/>
              </a:rPr>
              <a:t>e a verdade implícita através de conexões.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942250" y="5400673"/>
            <a:ext cx="55033" cy="719878"/>
          </a:xfrm>
          <a:custGeom>
            <a:avLst/>
            <a:gdLst/>
            <a:ahLst/>
            <a:cxnLst/>
            <a:rect r="r" b="b" t="t" l="l"/>
            <a:pathLst>
              <a:path h="719878" w="55033">
                <a:moveTo>
                  <a:pt x="0" y="0"/>
                </a:moveTo>
                <a:lnTo>
                  <a:pt x="55033" y="0"/>
                </a:lnTo>
                <a:lnTo>
                  <a:pt x="55033" y="719878"/>
                </a:lnTo>
                <a:lnTo>
                  <a:pt x="0" y="71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578250" y="4244973"/>
            <a:ext cx="42333" cy="5672878"/>
          </a:xfrm>
          <a:custGeom>
            <a:avLst/>
            <a:gdLst/>
            <a:ahLst/>
            <a:cxnLst/>
            <a:rect r="r" b="b" t="t" l="l"/>
            <a:pathLst>
              <a:path h="5672878" w="42333">
                <a:moveTo>
                  <a:pt x="0" y="0"/>
                </a:moveTo>
                <a:lnTo>
                  <a:pt x="42333" y="0"/>
                </a:lnTo>
                <a:lnTo>
                  <a:pt x="42333" y="5672878"/>
                </a:lnTo>
                <a:lnTo>
                  <a:pt x="0" y="5672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9950" y="5464173"/>
            <a:ext cx="55033" cy="3196378"/>
          </a:xfrm>
          <a:custGeom>
            <a:avLst/>
            <a:gdLst/>
            <a:ahLst/>
            <a:cxnLst/>
            <a:rect r="r" b="b" t="t" l="l"/>
            <a:pathLst>
              <a:path h="3196378" w="55033">
                <a:moveTo>
                  <a:pt x="0" y="0"/>
                </a:moveTo>
                <a:lnTo>
                  <a:pt x="55033" y="0"/>
                </a:lnTo>
                <a:lnTo>
                  <a:pt x="55033" y="3196378"/>
                </a:lnTo>
                <a:lnTo>
                  <a:pt x="0" y="3196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51848" y="6931024"/>
            <a:ext cx="457200" cy="342900"/>
          </a:xfrm>
          <a:custGeom>
            <a:avLst/>
            <a:gdLst/>
            <a:ahLst/>
            <a:cxnLst/>
            <a:rect r="r" b="b" t="t" l="l"/>
            <a:pathLst>
              <a:path h="342900" w="457200">
                <a:moveTo>
                  <a:pt x="0" y="0"/>
                </a:moveTo>
                <a:lnTo>
                  <a:pt x="457200" y="0"/>
                </a:lnTo>
                <a:lnTo>
                  <a:pt x="4572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387672" y="4495799"/>
            <a:ext cx="9015597" cy="7729048"/>
            <a:chOff x="0" y="0"/>
            <a:chExt cx="12020796" cy="10305397"/>
          </a:xfrm>
        </p:grpSpPr>
        <p:sp>
          <p:nvSpPr>
            <p:cNvPr name="Freeform 10" id="10"/>
            <p:cNvSpPr/>
            <p:nvPr/>
          </p:nvSpPr>
          <p:spPr>
            <a:xfrm flipH="false" flipV="false" rot="5114934">
              <a:off x="-724254" y="5617515"/>
              <a:ext cx="5493705" cy="3602547"/>
            </a:xfrm>
            <a:custGeom>
              <a:avLst/>
              <a:gdLst/>
              <a:ahLst/>
              <a:cxnLst/>
              <a:rect r="r" b="b" t="t" l="l"/>
              <a:pathLst>
                <a:path h="3602547" w="5493705">
                  <a:moveTo>
                    <a:pt x="0" y="0"/>
                  </a:moveTo>
                  <a:lnTo>
                    <a:pt x="5493705" y="0"/>
                  </a:lnTo>
                  <a:lnTo>
                    <a:pt x="5493705" y="3602547"/>
                  </a:lnTo>
                  <a:lnTo>
                    <a:pt x="0" y="360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191067" y="2438400"/>
              <a:ext cx="829729" cy="982129"/>
            </a:xfrm>
            <a:custGeom>
              <a:avLst/>
              <a:gdLst/>
              <a:ahLst/>
              <a:cxnLst/>
              <a:rect r="r" b="b" t="t" l="l"/>
              <a:pathLst>
                <a:path h="982129" w="829729">
                  <a:moveTo>
                    <a:pt x="0" y="0"/>
                  </a:moveTo>
                  <a:lnTo>
                    <a:pt x="829729" y="0"/>
                  </a:lnTo>
                  <a:lnTo>
                    <a:pt x="829729" y="982129"/>
                  </a:lnTo>
                  <a:lnTo>
                    <a:pt x="0" y="982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81596" y="1185342"/>
              <a:ext cx="863600" cy="846671"/>
            </a:xfrm>
            <a:custGeom>
              <a:avLst/>
              <a:gdLst/>
              <a:ahLst/>
              <a:cxnLst/>
              <a:rect r="r" b="b" t="t" l="l"/>
              <a:pathLst>
                <a:path h="846671" w="863600">
                  <a:moveTo>
                    <a:pt x="0" y="0"/>
                  </a:moveTo>
                  <a:lnTo>
                    <a:pt x="863600" y="0"/>
                  </a:lnTo>
                  <a:lnTo>
                    <a:pt x="863600" y="846671"/>
                  </a:lnTo>
                  <a:lnTo>
                    <a:pt x="0" y="846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072526" y="0"/>
              <a:ext cx="931329" cy="948271"/>
            </a:xfrm>
            <a:custGeom>
              <a:avLst/>
              <a:gdLst/>
              <a:ahLst/>
              <a:cxnLst/>
              <a:rect r="r" b="b" t="t" l="l"/>
              <a:pathLst>
                <a:path h="948271" w="931329">
                  <a:moveTo>
                    <a:pt x="0" y="0"/>
                  </a:moveTo>
                  <a:lnTo>
                    <a:pt x="931329" y="0"/>
                  </a:lnTo>
                  <a:lnTo>
                    <a:pt x="931329" y="948271"/>
                  </a:lnTo>
                  <a:lnTo>
                    <a:pt x="0" y="948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400796" y="1143004"/>
              <a:ext cx="39511" cy="942904"/>
            </a:xfrm>
            <a:custGeom>
              <a:avLst/>
              <a:gdLst/>
              <a:ahLst/>
              <a:cxnLst/>
              <a:rect r="r" b="b" t="t" l="l"/>
              <a:pathLst>
                <a:path h="942904" w="39511">
                  <a:moveTo>
                    <a:pt x="0" y="0"/>
                  </a:moveTo>
                  <a:lnTo>
                    <a:pt x="39510" y="0"/>
                  </a:lnTo>
                  <a:lnTo>
                    <a:pt x="39510" y="942904"/>
                  </a:lnTo>
                  <a:lnTo>
                    <a:pt x="0" y="942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154596" y="74867"/>
              <a:ext cx="3930231" cy="747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60"/>
                </a:lnSpc>
              </a:pPr>
              <a:r>
                <a:rPr lang="en-US" sz="3550" spc="-239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Pergunta ao LLM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423377" y="1276071"/>
              <a:ext cx="7547191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9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Quem é o ladrão na história?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163423" y="2657577"/>
              <a:ext cx="8027645" cy="3739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900" spc="19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Processo RAG Padrâo</a:t>
              </a:r>
            </a:p>
            <a:p>
              <a:pPr algn="l">
                <a:lnSpc>
                  <a:spcPts val="2675"/>
                </a:lnSpc>
              </a:pPr>
              <a:r>
                <a:rPr lang="en-US" sz="2499" spc="-7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A busca vetorial recupera os trechos de texto com maior similaridade semântica. Esses trechos acusarn explicitamente John Horner.</a:t>
              </a:r>
            </a:p>
            <a:p>
              <a:pPr algn="l">
                <a:lnSpc>
                  <a:spcPts val="2653"/>
                </a:lnSpc>
              </a:pPr>
              <a:r>
                <a:rPr lang="en-US" sz="2550" spc="-1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”...as	evidências	apontam inequivocadamente  para	John	Homer,		o	encanador ,	que	foi imediatamente	detido	pela policia..."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630700" y="4262180"/>
            <a:ext cx="6628600" cy="5091621"/>
            <a:chOff x="0" y="0"/>
            <a:chExt cx="8838133" cy="67888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7805204" y="0"/>
              <a:ext cx="1032929" cy="931329"/>
            </a:xfrm>
            <a:custGeom>
              <a:avLst/>
              <a:gdLst/>
              <a:ahLst/>
              <a:cxnLst/>
              <a:rect r="r" b="b" t="t" l="l"/>
              <a:pathLst>
                <a:path h="931329" w="1032929">
                  <a:moveTo>
                    <a:pt x="0" y="0"/>
                  </a:moveTo>
                  <a:lnTo>
                    <a:pt x="1032929" y="0"/>
                  </a:lnTo>
                  <a:lnTo>
                    <a:pt x="1032929" y="931329"/>
                  </a:lnTo>
                  <a:lnTo>
                    <a:pt x="0" y="93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883" y="74867"/>
              <a:ext cx="4095331" cy="747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60"/>
                </a:lnSpc>
              </a:pPr>
              <a:r>
                <a:rPr lang="en-US" sz="3550" spc="-169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Resposta do RAG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2314" y="1596225"/>
              <a:ext cx="8732520" cy="3431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33"/>
                </a:lnSpc>
              </a:pPr>
              <a:r>
                <a:rPr lang="en-US" sz="5950">
                  <a:solidFill>
                    <a:srgbClr val="0F0F0F"/>
                  </a:solidFill>
                  <a:latin typeface="Cambria"/>
                  <a:ea typeface="Cambria"/>
                  <a:cs typeface="Cambria"/>
                  <a:sym typeface="Cambria"/>
                </a:rPr>
                <a:t>“John </a:t>
              </a:r>
              <a:r>
                <a:rPr lang="en-US" sz="5950">
                  <a:solidFill>
                    <a:srgbClr val="111111"/>
                  </a:solidFill>
                  <a:latin typeface="Cambria"/>
                  <a:ea typeface="Cambria"/>
                  <a:cs typeface="Cambria"/>
                  <a:sym typeface="Cambria"/>
                </a:rPr>
                <a:t>Horner </a:t>
              </a:r>
              <a:r>
                <a:rPr lang="en-US" sz="5950">
                  <a:solidFill>
                    <a:srgbClr val="131313"/>
                  </a:solidFill>
                  <a:latin typeface="Cambria"/>
                  <a:ea typeface="Cambria"/>
                  <a:cs typeface="Cambria"/>
                  <a:sym typeface="Cambria"/>
                </a:rPr>
                <a:t>foi </a:t>
              </a:r>
              <a:r>
                <a:rPr lang="en-US" sz="5950">
                  <a:solidFill>
                    <a:srgbClr val="111111"/>
                  </a:solidFill>
                  <a:latin typeface="Cambria"/>
                  <a:ea typeface="Cambria"/>
                  <a:cs typeface="Cambria"/>
                  <a:sym typeface="Cambria"/>
                </a:rPr>
                <a:t>acusado </a:t>
              </a:r>
              <a:r>
                <a:rPr lang="en-US" sz="5950">
                  <a:solidFill>
                    <a:srgbClr val="151515"/>
                  </a:solidFill>
                  <a:latin typeface="Cambria"/>
                  <a:ea typeface="Cambria"/>
                  <a:cs typeface="Cambria"/>
                  <a:sym typeface="Cambria"/>
                </a:rPr>
                <a:t>de </a:t>
              </a:r>
              <a:r>
                <a:rPr lang="en-US" sz="5950">
                  <a:solidFill>
                    <a:srgbClr val="111111"/>
                  </a:solidFill>
                  <a:latin typeface="Cambria"/>
                  <a:ea typeface="Cambria"/>
                  <a:cs typeface="Cambria"/>
                  <a:sym typeface="Cambria"/>
                </a:rPr>
                <a:t>roubar </a:t>
              </a:r>
              <a:r>
                <a:rPr lang="en-US" sz="5950">
                  <a:solidFill>
                    <a:srgbClr val="161616"/>
                  </a:solidFill>
                  <a:latin typeface="Cambria"/>
                  <a:ea typeface="Cambria"/>
                  <a:cs typeface="Cambria"/>
                  <a:sym typeface="Cambria"/>
                </a:rPr>
                <a:t>a </a:t>
              </a:r>
              <a:r>
                <a:rPr lang="en-US" sz="5950">
                  <a:solidFill>
                    <a:srgbClr val="111111"/>
                  </a:solidFill>
                  <a:latin typeface="Cambria"/>
                  <a:ea typeface="Cambria"/>
                  <a:cs typeface="Cambria"/>
                  <a:sym typeface="Cambria"/>
                </a:rPr>
                <a:t>joia.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955492"/>
              <a:ext cx="8743531" cy="833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9"/>
                </a:lnSpc>
              </a:pPr>
              <a:r>
                <a:rPr lang="en-US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“Esta resposta, embora textualmente correta, está factualmente errada no contexto da história completa.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5400000">
            <a:off x="15097005" y="248779"/>
            <a:ext cx="4225891" cy="2771166"/>
          </a:xfrm>
          <a:custGeom>
            <a:avLst/>
            <a:gdLst/>
            <a:ahLst/>
            <a:cxnLst/>
            <a:rect r="r" b="b" t="t" l="l"/>
            <a:pathLst>
              <a:path h="2771166" w="4225891">
                <a:moveTo>
                  <a:pt x="0" y="0"/>
                </a:moveTo>
                <a:lnTo>
                  <a:pt x="4225890" y="0"/>
                </a:lnTo>
                <a:lnTo>
                  <a:pt x="4225890" y="2771167"/>
                </a:lnTo>
                <a:lnTo>
                  <a:pt x="0" y="27711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2152" y="553556"/>
            <a:ext cx="14708852" cy="159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2"/>
              </a:lnSpc>
            </a:pPr>
            <a:r>
              <a:rPr lang="en-US" sz="5252" spc="-105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con</a:t>
            </a:r>
            <a:r>
              <a:rPr lang="en-US" sz="5252" spc="-105">
                <a:solidFill>
                  <a:srgbClr val="302C2A"/>
                </a:solidFill>
                <a:latin typeface="Tenor Sans"/>
                <a:ea typeface="Tenor Sans"/>
                <a:cs typeface="Tenor Sans"/>
                <a:sym typeface="Tenor Sans"/>
              </a:rPr>
              <a:t>ecta os pontos para revelar a verdade.</a:t>
            </a:r>
          </a:p>
          <a:p>
            <a:pPr algn="l" marL="0" indent="0" lvl="0">
              <a:lnSpc>
                <a:spcPts val="630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137432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144000" y="2403283"/>
            <a:ext cx="8261690" cy="7015847"/>
            <a:chOff x="0" y="0"/>
            <a:chExt cx="11015587" cy="93544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15587" cy="9354463"/>
            </a:xfrm>
            <a:custGeom>
              <a:avLst/>
              <a:gdLst/>
              <a:ahLst/>
              <a:cxnLst/>
              <a:rect r="r" b="b" t="t" l="l"/>
              <a:pathLst>
                <a:path h="9354463" w="11015587">
                  <a:moveTo>
                    <a:pt x="0" y="0"/>
                  </a:moveTo>
                  <a:lnTo>
                    <a:pt x="11015587" y="0"/>
                  </a:lnTo>
                  <a:lnTo>
                    <a:pt x="11015587" y="9354463"/>
                  </a:lnTo>
                  <a:lnTo>
                    <a:pt x="0" y="9354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50" t="-235" r="0" b="-235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87722" y="964482"/>
              <a:ext cx="904383" cy="726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95"/>
                </a:lnSpc>
              </a:pPr>
              <a:r>
                <a:rPr lang="en-US" sz="2246" spc="-132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James Ryder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279465" y="687353"/>
              <a:ext cx="2228329" cy="411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9"/>
                </a:lnSpc>
              </a:pPr>
              <a:r>
                <a:rPr lang="en-US" sz="1991" spc="-1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trabalha	em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827902" y="2284160"/>
              <a:ext cx="1967004" cy="440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889" spc="-102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hospedada 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677277" y="3875756"/>
              <a:ext cx="1674812" cy="801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6"/>
                </a:lnSpc>
              </a:pPr>
              <a:r>
                <a:rPr lang="en-US" sz="2348" spc="-137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Condessa de Morcar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155421" y="7940989"/>
              <a:ext cx="1039263" cy="882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47"/>
                </a:lnSpc>
              </a:pPr>
              <a:r>
                <a:rPr lang="en-US" sz="2348" spc="-199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J</a:t>
              </a:r>
              <a:r>
                <a:rPr lang="en-US" sz="2348" spc="-199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ohn </a:t>
              </a:r>
              <a:r>
                <a:rPr lang="en-US" sz="2348" spc="-199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Horner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327503" y="6105761"/>
              <a:ext cx="1463798" cy="401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05"/>
                </a:lnSpc>
              </a:pPr>
              <a:r>
                <a:rPr lang="en-US" sz="1838" spc="-2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é	dona	de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249470" y="715928"/>
              <a:ext cx="1723183" cy="705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6"/>
                </a:lnSpc>
              </a:pPr>
              <a:r>
                <a:rPr lang="en-US" sz="1838" spc="-1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Hotel</a:t>
              </a:r>
            </a:p>
            <a:p>
              <a:pPr algn="ctr">
                <a:lnSpc>
                  <a:spcPts val="2180"/>
                </a:lnSpc>
              </a:pPr>
              <a:r>
                <a:rPr lang="en-US" sz="1991" spc="-142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Cosmopolitan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5452" y="3439484"/>
            <a:ext cx="8478548" cy="335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36"/>
              </a:lnSpc>
              <a:spcBef>
                <a:spcPct val="0"/>
              </a:spcBef>
            </a:pPr>
            <a:r>
              <a:rPr lang="en-US" sz="3811" strike="noStrike" u="none">
                <a:solidFill>
                  <a:srgbClr val="302C2A"/>
                </a:solidFill>
                <a:latin typeface="Clear Sans"/>
                <a:ea typeface="Clear Sans"/>
                <a:cs typeface="Clear Sans"/>
                <a:sym typeface="Clear Sans"/>
              </a:rPr>
              <a:t>Em vez de buscar chunks isolados, o Graph RAG consulta essa teia de relações para encontrar caminhos e padrões relevantes, fornecendo um contexto muito mais rico ao LLM.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Apresentação - AI Platform Design</dc:description>
  <dc:identifier>DAG-fvgcgto</dc:identifier>
  <dcterms:modified xsi:type="dcterms:W3CDTF">2011-08-01T06:04:30Z</dcterms:modified>
  <cp:revision>1</cp:revision>
  <dc:title>Apresentação - AI Platform Design</dc:title>
</cp:coreProperties>
</file>